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7" r:id="rId3"/>
    <p:sldId id="258" r:id="rId4"/>
    <p:sldId id="261" r:id="rId5"/>
    <p:sldId id="271" r:id="rId6"/>
    <p:sldId id="272" r:id="rId7"/>
    <p:sldId id="259" r:id="rId8"/>
    <p:sldId id="276" r:id="rId9"/>
    <p:sldId id="264" r:id="rId10"/>
    <p:sldId id="273" r:id="rId11"/>
    <p:sldId id="274" r:id="rId12"/>
    <p:sldId id="262" r:id="rId13"/>
    <p:sldId id="275" r:id="rId14"/>
    <p:sldId id="26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3"/>
    <p:restoredTop sz="94722"/>
  </p:normalViewPr>
  <p:slideViewPr>
    <p:cSldViewPr snapToGrid="0">
      <p:cViewPr varScale="1">
        <p:scale>
          <a:sx n="114" d="100"/>
          <a:sy n="114" d="100"/>
        </p:scale>
        <p:origin x="1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www.mariowiki.com</a:t>
            </a:r>
            <a:r>
              <a:rPr lang="en-GB" dirty="0"/>
              <a:t>/</a:t>
            </a:r>
            <a:r>
              <a:rPr lang="en-GB" dirty="0" err="1"/>
              <a:t>Double_Jump</a:t>
            </a:r>
            <a:r>
              <a:rPr lang="en-GB" dirty="0"/>
              <a:t>_(consecutive)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228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www.raspberrypi.com</a:t>
            </a:r>
            <a:r>
              <a:rPr lang="en-GB" dirty="0"/>
              <a:t>/news/coding-space-invaders-disintegrating-shields-wireframe-9/ </a:t>
            </a:r>
          </a:p>
          <a:p>
            <a:r>
              <a:rPr lang="en-GB" dirty="0"/>
              <a:t>https://</a:t>
            </a:r>
            <a:r>
              <a:rPr lang="en-GB" dirty="0" err="1"/>
              <a:t>spaceinvaders.fandom.com</a:t>
            </a:r>
            <a:r>
              <a:rPr lang="en-GB" dirty="0"/>
              <a:t>/wiki/UFO</a:t>
            </a:r>
          </a:p>
          <a:p>
            <a:r>
              <a:rPr lang="en-GB" dirty="0"/>
              <a:t>https://</a:t>
            </a:r>
            <a:r>
              <a:rPr lang="en-GB" dirty="0" err="1"/>
              <a:t>opensea.io</a:t>
            </a:r>
            <a:r>
              <a:rPr lang="en-GB" dirty="0"/>
              <a:t>/assets/</a:t>
            </a:r>
            <a:r>
              <a:rPr lang="en-GB" dirty="0" err="1"/>
              <a:t>matic</a:t>
            </a:r>
            <a:r>
              <a:rPr lang="en-GB" dirty="0"/>
              <a:t>/0x2953399124f0cbb46d2cbacd8a89cf0599974963/44780268195173871161572035472768948089987869065093867251645780525528479957092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3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www.raspberrypi.com</a:t>
            </a:r>
            <a:r>
              <a:rPr lang="en-GB" dirty="0"/>
              <a:t>/news/coding-space-invaders-disintegrating-shields-wireframe-9/ </a:t>
            </a:r>
          </a:p>
          <a:p>
            <a:r>
              <a:rPr lang="en-GB" dirty="0"/>
              <a:t>https://</a:t>
            </a:r>
            <a:r>
              <a:rPr lang="en-GB" dirty="0" err="1"/>
              <a:t>spaceinvaders.fandom.com</a:t>
            </a:r>
            <a:r>
              <a:rPr lang="en-GB" dirty="0"/>
              <a:t>/wiki/UFO</a:t>
            </a:r>
          </a:p>
          <a:p>
            <a:r>
              <a:rPr lang="en-GB" dirty="0"/>
              <a:t>https://</a:t>
            </a:r>
            <a:r>
              <a:rPr lang="en-GB" dirty="0" err="1"/>
              <a:t>opensea.io</a:t>
            </a:r>
            <a:r>
              <a:rPr lang="en-GB" dirty="0"/>
              <a:t>/assets/</a:t>
            </a:r>
            <a:r>
              <a:rPr lang="en-GB" dirty="0" err="1"/>
              <a:t>matic</a:t>
            </a:r>
            <a:r>
              <a:rPr lang="en-GB" dirty="0"/>
              <a:t>/0x2953399124f0cbb46d2cbacd8a89cf0599974963/44780268195173871161572035472768948089987869065093867251645780525528479957092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41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4E1C-6E80-C6EA-BD2D-C2EE32341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35339-787E-9773-6F82-7E7924429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3958-4D56-B1C0-3073-C8FD2EEF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DA59D-C01B-56C3-B9BE-8D458FF7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8C533-6A5F-052C-B3A0-7B564FDD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0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2A9D-8D44-B9C0-562C-5DCC9D2D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51FB6-2B89-884D-0456-A35C8EBEE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177D3-7B49-9A5C-1B53-51487B30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CCA71-79E3-98EC-D7BB-0EDC0945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DCACE-1DDC-4069-352D-309D7723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66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49120-2238-E1A2-D57F-36E06744D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5EA0F-4CFD-4ABC-2BDD-B8CAD7C53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49F1F-A00F-F906-035E-099377B4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38F0B-5BF7-79A8-80AB-2A38BFCB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C5526-DCF2-60A8-95E0-40E4972E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00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EB64-DDB2-7FD0-598B-BF33FCDD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6FE03-565D-D81B-AB06-067A95D2B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76159-2945-5835-E1E8-08F42BEB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F1644-8D25-D216-E687-4C9C8093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B3B16-277F-C248-2A39-9EF648BB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74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7FE2-0284-9103-890C-83309676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B2FBC-5FF6-4DF2-3E4C-05C4E6884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20CD-7E4C-7EE9-75C0-EC715CDF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66643-D25C-FA9B-949A-0A8B0B33A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25E82-AB32-5B3A-3F0A-FFACEEB9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55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D8D4-04ED-6E75-5A8B-2528EB5A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23585-C119-B732-5541-137DC117B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625B2-78B6-9A5B-AA14-2F40206BE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17445-D34D-FC10-CE30-4AC057498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0E88-554F-F0CB-92C1-D9FBFCB3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E9351-8D1B-5B6A-7998-1FE52EB4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6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F24A-0F71-B6EB-43D1-EFF966ED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C6D8D-43BD-A070-B7ED-E65C25E71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A8C32-A8D8-ABFD-8DBA-DAB518E41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B7F6A-401A-DE91-1048-428875409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47966-67B7-86DD-782F-1B5029349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A1EFE-2960-BBAC-67B9-C7B0A6F8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5840D1-5DA8-9E09-48C6-ECDFA88C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738F4E-279B-8367-DD23-559FC5B4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F2D2-5EAC-C3BE-5138-50FFC1A6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9AF8D-9E73-BDEC-98F4-238A3918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9942A-F019-9277-0FE6-F624F7BC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46BBA-123B-E917-F8B4-7C62750A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98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064DF-8173-9D65-7DA7-02DB175A4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60DE6-BC0F-0F5E-DBB0-E7E8D25A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9902C-4668-DFF4-C33A-0556C19C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35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3619-7CE9-145E-3406-97C8CF65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A0B3-CE1A-9F78-B4A2-D06802938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E5095-7FCB-BF47-C7D5-07FBFED5F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7644C-FF0F-97D7-4C4B-60195E40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95954-F12C-7A2D-29E0-6A630586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521A6-9FFC-8C5C-D06F-80525F4D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726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3F66-C845-6A53-5EB2-824EA8385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BB6E36-935D-F183-7F22-264788ECA1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C83AE-59DD-1269-E63B-386A7FB3E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EF604-7568-DAB2-D233-0844C5E7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0D0D8-403D-D4A2-A57C-6434CE8B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C0597-B668-A1E3-4CC4-AAA0B598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24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EECC5-465F-CA6B-582B-757E04357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3F452-9A2C-D632-2825-E23EEED7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33EB8-F7B6-84A0-E5B2-10F49E86A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22/10/2023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88B3-E412-EFFF-2D41-43DDA2DB7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EE1CB-2429-E7FD-1467-9321ECAAC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8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724003" y="159536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 descr="2D Array">
            <a:extLst>
              <a:ext uri="{FF2B5EF4-FFF2-40B4-BE49-F238E27FC236}">
                <a16:creationId xmlns:a16="http://schemas.microsoft.com/office/drawing/2014/main" id="{ECF32CFA-FA50-8CC1-4245-1490AE531B57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9192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671638" y="1595366"/>
            <a:ext cx="87820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2D Array">
            <a:extLst>
              <a:ext uri="{FF2B5EF4-FFF2-40B4-BE49-F238E27FC236}">
                <a16:creationId xmlns:a16="http://schemas.microsoft.com/office/drawing/2014/main" id="{246BEB9F-5AD9-7105-0875-79D840AC6B62}"/>
              </a:ext>
            </a:extLst>
          </p:cNvPr>
          <p:cNvCxnSpPr>
            <a:cxnSpLocks/>
          </p:cNvCxnSpPr>
          <p:nvPr/>
        </p:nvCxnSpPr>
        <p:spPr>
          <a:xfrm>
            <a:off x="1671638" y="156679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2D Array">
            <a:extLst>
              <a:ext uri="{FF2B5EF4-FFF2-40B4-BE49-F238E27FC236}">
                <a16:creationId xmlns:a16="http://schemas.microsoft.com/office/drawing/2014/main" id="{DF071A5D-7B52-1BB8-3A9A-A5F54D2FAB83}"/>
              </a:ext>
            </a:extLst>
          </p:cNvPr>
          <p:cNvCxnSpPr>
            <a:cxnSpLocks/>
          </p:cNvCxnSpPr>
          <p:nvPr/>
        </p:nvCxnSpPr>
        <p:spPr>
          <a:xfrm>
            <a:off x="2138368" y="157631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 descr="2D Array">
            <a:extLst>
              <a:ext uri="{FF2B5EF4-FFF2-40B4-BE49-F238E27FC236}">
                <a16:creationId xmlns:a16="http://schemas.microsoft.com/office/drawing/2014/main" id="{CF62FC20-825F-4BE8-7849-D8B3F27D169C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6" name="Straight Connector 25" descr="2D Array">
            <a:extLst>
              <a:ext uri="{FF2B5EF4-FFF2-40B4-BE49-F238E27FC236}">
                <a16:creationId xmlns:a16="http://schemas.microsoft.com/office/drawing/2014/main" id="{C963428D-00AE-C06D-F065-A231FD27BC9E}"/>
              </a:ext>
            </a:extLst>
          </p:cNvPr>
          <p:cNvCxnSpPr>
            <a:cxnSpLocks/>
          </p:cNvCxnSpPr>
          <p:nvPr/>
        </p:nvCxnSpPr>
        <p:spPr>
          <a:xfrm>
            <a:off x="2619386" y="158583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2D Array">
            <a:extLst>
              <a:ext uri="{FF2B5EF4-FFF2-40B4-BE49-F238E27FC236}">
                <a16:creationId xmlns:a16="http://schemas.microsoft.com/office/drawing/2014/main" id="{5EDAAB2C-8865-6AB2-C85B-6320B756FFC8}"/>
              </a:ext>
            </a:extLst>
          </p:cNvPr>
          <p:cNvCxnSpPr>
            <a:cxnSpLocks/>
          </p:cNvCxnSpPr>
          <p:nvPr/>
        </p:nvCxnSpPr>
        <p:spPr>
          <a:xfrm>
            <a:off x="3114692" y="1581062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2D Array">
            <a:extLst>
              <a:ext uri="{FF2B5EF4-FFF2-40B4-BE49-F238E27FC236}">
                <a16:creationId xmlns:a16="http://schemas.microsoft.com/office/drawing/2014/main" id="{0B31718C-B6DC-8529-06FB-6AFF96BBB26F}"/>
              </a:ext>
            </a:extLst>
          </p:cNvPr>
          <p:cNvCxnSpPr>
            <a:cxnSpLocks/>
          </p:cNvCxnSpPr>
          <p:nvPr/>
        </p:nvCxnSpPr>
        <p:spPr>
          <a:xfrm>
            <a:off x="3594351" y="158908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2D Array">
            <a:extLst>
              <a:ext uri="{FF2B5EF4-FFF2-40B4-BE49-F238E27FC236}">
                <a16:creationId xmlns:a16="http://schemas.microsoft.com/office/drawing/2014/main" id="{46087EA8-6B8A-56DB-7A96-1896DD9ECC82}"/>
              </a:ext>
            </a:extLst>
          </p:cNvPr>
          <p:cNvCxnSpPr>
            <a:cxnSpLocks/>
          </p:cNvCxnSpPr>
          <p:nvPr/>
        </p:nvCxnSpPr>
        <p:spPr>
          <a:xfrm>
            <a:off x="4083636" y="158748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2D Array">
            <a:extLst>
              <a:ext uri="{FF2B5EF4-FFF2-40B4-BE49-F238E27FC236}">
                <a16:creationId xmlns:a16="http://schemas.microsoft.com/office/drawing/2014/main" id="{D2433006-1EF7-B01F-917B-C6346F837918}"/>
              </a:ext>
            </a:extLst>
          </p:cNvPr>
          <p:cNvCxnSpPr>
            <a:cxnSpLocks/>
          </p:cNvCxnSpPr>
          <p:nvPr/>
        </p:nvCxnSpPr>
        <p:spPr>
          <a:xfrm>
            <a:off x="4563294" y="158588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2D Array">
            <a:extLst>
              <a:ext uri="{FF2B5EF4-FFF2-40B4-BE49-F238E27FC236}">
                <a16:creationId xmlns:a16="http://schemas.microsoft.com/office/drawing/2014/main" id="{F2137590-D032-A03F-3B82-902CA4FCB8C4}"/>
              </a:ext>
            </a:extLst>
          </p:cNvPr>
          <p:cNvCxnSpPr>
            <a:cxnSpLocks/>
          </p:cNvCxnSpPr>
          <p:nvPr/>
        </p:nvCxnSpPr>
        <p:spPr>
          <a:xfrm>
            <a:off x="5063810" y="1595509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2D Array">
            <a:extLst>
              <a:ext uri="{FF2B5EF4-FFF2-40B4-BE49-F238E27FC236}">
                <a16:creationId xmlns:a16="http://schemas.microsoft.com/office/drawing/2014/main" id="{1461BDF1-C0C6-EDA6-57DB-123B62F8D308}"/>
              </a:ext>
            </a:extLst>
          </p:cNvPr>
          <p:cNvCxnSpPr>
            <a:cxnSpLocks/>
          </p:cNvCxnSpPr>
          <p:nvPr/>
        </p:nvCxnSpPr>
        <p:spPr>
          <a:xfrm>
            <a:off x="5533845" y="157465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2D Array">
            <a:extLst>
              <a:ext uri="{FF2B5EF4-FFF2-40B4-BE49-F238E27FC236}">
                <a16:creationId xmlns:a16="http://schemas.microsoft.com/office/drawing/2014/main" id="{B857981D-9D6B-0F03-B891-626A9D709612}"/>
              </a:ext>
            </a:extLst>
          </p:cNvPr>
          <p:cNvCxnSpPr>
            <a:cxnSpLocks/>
          </p:cNvCxnSpPr>
          <p:nvPr/>
        </p:nvCxnSpPr>
        <p:spPr>
          <a:xfrm>
            <a:off x="6042380" y="156462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2D Array">
            <a:extLst>
              <a:ext uri="{FF2B5EF4-FFF2-40B4-BE49-F238E27FC236}">
                <a16:creationId xmlns:a16="http://schemas.microsoft.com/office/drawing/2014/main" id="{9C215503-1A3C-8E8C-8AAB-9B6820D38EA2}"/>
              </a:ext>
            </a:extLst>
          </p:cNvPr>
          <p:cNvCxnSpPr>
            <a:cxnSpLocks/>
          </p:cNvCxnSpPr>
          <p:nvPr/>
        </p:nvCxnSpPr>
        <p:spPr>
          <a:xfrm>
            <a:off x="6551970" y="157415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descr="2D Array">
            <a:extLst>
              <a:ext uri="{FF2B5EF4-FFF2-40B4-BE49-F238E27FC236}">
                <a16:creationId xmlns:a16="http://schemas.microsoft.com/office/drawing/2014/main" id="{DBC6402F-F28E-DC2F-9C83-3D51AA5B64F2}"/>
              </a:ext>
            </a:extLst>
          </p:cNvPr>
          <p:cNvCxnSpPr>
            <a:cxnSpLocks/>
          </p:cNvCxnSpPr>
          <p:nvPr/>
        </p:nvCxnSpPr>
        <p:spPr>
          <a:xfrm>
            <a:off x="7032986" y="1583671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2D Array">
            <a:extLst>
              <a:ext uri="{FF2B5EF4-FFF2-40B4-BE49-F238E27FC236}">
                <a16:creationId xmlns:a16="http://schemas.microsoft.com/office/drawing/2014/main" id="{CD530D8B-6B94-B9E4-98D9-5F84A05AE930}"/>
              </a:ext>
            </a:extLst>
          </p:cNvPr>
          <p:cNvCxnSpPr>
            <a:cxnSpLocks/>
          </p:cNvCxnSpPr>
          <p:nvPr/>
        </p:nvCxnSpPr>
        <p:spPr>
          <a:xfrm>
            <a:off x="7499715" y="156461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2D Array">
            <a:extLst>
              <a:ext uri="{FF2B5EF4-FFF2-40B4-BE49-F238E27FC236}">
                <a16:creationId xmlns:a16="http://schemas.microsoft.com/office/drawing/2014/main" id="{A004A62B-7B6A-62E0-A266-962EF0ED1B50}"/>
              </a:ext>
            </a:extLst>
          </p:cNvPr>
          <p:cNvCxnSpPr>
            <a:cxnSpLocks/>
          </p:cNvCxnSpPr>
          <p:nvPr/>
        </p:nvCxnSpPr>
        <p:spPr>
          <a:xfrm>
            <a:off x="7980733" y="158842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 descr="2D Array">
            <a:extLst>
              <a:ext uri="{FF2B5EF4-FFF2-40B4-BE49-F238E27FC236}">
                <a16:creationId xmlns:a16="http://schemas.microsoft.com/office/drawing/2014/main" id="{DCA52C9D-0FD1-6272-7700-6F5D07BEBC7B}"/>
              </a:ext>
            </a:extLst>
          </p:cNvPr>
          <p:cNvCxnSpPr>
            <a:cxnSpLocks/>
          </p:cNvCxnSpPr>
          <p:nvPr/>
        </p:nvCxnSpPr>
        <p:spPr>
          <a:xfrm>
            <a:off x="8466510" y="157413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 descr="2D Array">
            <a:extLst>
              <a:ext uri="{FF2B5EF4-FFF2-40B4-BE49-F238E27FC236}">
                <a16:creationId xmlns:a16="http://schemas.microsoft.com/office/drawing/2014/main" id="{0B35071C-4B55-A53D-29E3-9D2E5C93312E}"/>
              </a:ext>
            </a:extLst>
          </p:cNvPr>
          <p:cNvCxnSpPr>
            <a:cxnSpLocks/>
          </p:cNvCxnSpPr>
          <p:nvPr/>
        </p:nvCxnSpPr>
        <p:spPr>
          <a:xfrm>
            <a:off x="8961814" y="158365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descr="2D Array">
            <a:extLst>
              <a:ext uri="{FF2B5EF4-FFF2-40B4-BE49-F238E27FC236}">
                <a16:creationId xmlns:a16="http://schemas.microsoft.com/office/drawing/2014/main" id="{C22E0B21-29E4-67C1-CDC4-58579669F8E1}"/>
              </a:ext>
            </a:extLst>
          </p:cNvPr>
          <p:cNvCxnSpPr>
            <a:cxnSpLocks/>
          </p:cNvCxnSpPr>
          <p:nvPr/>
        </p:nvCxnSpPr>
        <p:spPr>
          <a:xfrm>
            <a:off x="9428542" y="156460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2D Array">
            <a:extLst>
              <a:ext uri="{FF2B5EF4-FFF2-40B4-BE49-F238E27FC236}">
                <a16:creationId xmlns:a16="http://schemas.microsoft.com/office/drawing/2014/main" id="{E1CFB31B-432F-CB94-1981-30339D4D93AA}"/>
              </a:ext>
            </a:extLst>
          </p:cNvPr>
          <p:cNvCxnSpPr>
            <a:cxnSpLocks/>
          </p:cNvCxnSpPr>
          <p:nvPr/>
        </p:nvCxnSpPr>
        <p:spPr>
          <a:xfrm>
            <a:off x="9938132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descr="2D Array">
            <a:extLst>
              <a:ext uri="{FF2B5EF4-FFF2-40B4-BE49-F238E27FC236}">
                <a16:creationId xmlns:a16="http://schemas.microsoft.com/office/drawing/2014/main" id="{CDFE0B0B-2558-B6D0-E3B4-337532E79797}"/>
              </a:ext>
            </a:extLst>
          </p:cNvPr>
          <p:cNvCxnSpPr>
            <a:cxnSpLocks/>
          </p:cNvCxnSpPr>
          <p:nvPr/>
        </p:nvCxnSpPr>
        <p:spPr>
          <a:xfrm>
            <a:off x="10423908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 descr="2D Array">
            <a:extLst>
              <a:ext uri="{FF2B5EF4-FFF2-40B4-BE49-F238E27FC236}">
                <a16:creationId xmlns:a16="http://schemas.microsoft.com/office/drawing/2014/main" id="{9F8E03D0-1DB4-0422-F58B-9D5FBC62E13C}"/>
              </a:ext>
            </a:extLst>
          </p:cNvPr>
          <p:cNvSpPr txBox="1"/>
          <p:nvPr/>
        </p:nvSpPr>
        <p:spPr>
          <a:xfrm>
            <a:off x="1719251" y="1036781"/>
            <a:ext cx="89820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100" dirty="0">
                <a:solidFill>
                  <a:schemeClr val="bg1"/>
                </a:solidFill>
              </a:rPr>
              <a:t>0   1   2    3   4   5    6   7   8   9  10 11 12 13 14 15 16 17</a:t>
            </a:r>
          </a:p>
        </p:txBody>
      </p:sp>
    </p:spTree>
    <p:extLst>
      <p:ext uri="{BB962C8B-B14F-4D97-AF65-F5344CB8AC3E}">
        <p14:creationId xmlns:p14="http://schemas.microsoft.com/office/powerpoint/2010/main" val="14219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CCAD-6C92-428D-70EE-0C634BC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01E7-4F62-20FE-8AE8-90316FFB9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Should we build some of these entities as classes? </a:t>
            </a:r>
          </a:p>
        </p:txBody>
      </p:sp>
      <p:pic>
        <p:nvPicPr>
          <p:cNvPr id="5" name="Picture 4" descr="Mario">
            <a:extLst>
              <a:ext uri="{FF2B5EF4-FFF2-40B4-BE49-F238E27FC236}">
                <a16:creationId xmlns:a16="http://schemas.microsoft.com/office/drawing/2014/main" id="{06BC3F28-EAB4-2640-5FCF-DF6D1E9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49" y="2818273"/>
            <a:ext cx="2515085" cy="3106870"/>
          </a:xfrm>
          <a:prstGeom prst="rect">
            <a:avLst/>
          </a:prstGeom>
        </p:spPr>
      </p:pic>
      <p:pic>
        <p:nvPicPr>
          <p:cNvPr id="9" name="Picture 8" descr="Question Mark block">
            <a:extLst>
              <a:ext uri="{FF2B5EF4-FFF2-40B4-BE49-F238E27FC236}">
                <a16:creationId xmlns:a16="http://schemas.microsoft.com/office/drawing/2014/main" id="{BD890D85-1EE6-F02B-56EA-38434E836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87" y="2855580"/>
            <a:ext cx="2374900" cy="2387600"/>
          </a:xfrm>
          <a:prstGeom prst="rect">
            <a:avLst/>
          </a:prstGeom>
        </p:spPr>
      </p:pic>
      <p:pic>
        <p:nvPicPr>
          <p:cNvPr id="11" name="Picture 10" descr="A brick wall with black lines&#10;&#10;Description automatically generated">
            <a:extLst>
              <a:ext uri="{FF2B5EF4-FFF2-40B4-BE49-F238E27FC236}">
                <a16:creationId xmlns:a16="http://schemas.microsoft.com/office/drawing/2014/main" id="{05133705-BC4E-16D3-FC3A-2ED03A660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4"/>
          <a:stretch/>
        </p:blipFill>
        <p:spPr>
          <a:xfrm>
            <a:off x="6219354" y="3058318"/>
            <a:ext cx="2021439" cy="2159000"/>
          </a:xfrm>
          <a:prstGeom prst="rect">
            <a:avLst/>
          </a:prstGeom>
        </p:spPr>
      </p:pic>
      <p:pic>
        <p:nvPicPr>
          <p:cNvPr id="13" name="Picture 12" descr="Goomba">
            <a:extLst>
              <a:ext uri="{FF2B5EF4-FFF2-40B4-BE49-F238E27FC236}">
                <a16:creationId xmlns:a16="http://schemas.microsoft.com/office/drawing/2014/main" id="{AD37FEE1-9245-352D-7D90-1567864D6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974" y="3117914"/>
            <a:ext cx="2098186" cy="25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3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CCAD-6C92-428D-70EE-0C634BC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OOP in </a:t>
            </a:r>
            <a:r>
              <a:rPr lang="en-GB" dirty="0" err="1"/>
              <a:t>Greenfoot</a:t>
            </a:r>
            <a:endParaRPr lang="en-GB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E3AAED9-63F9-F755-3195-D23C60C6C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00" y="1471613"/>
            <a:ext cx="3727199" cy="52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3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501D-CC28-A238-EC60-17D6DA03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9A8CFD0-C6A5-11AE-2FDB-6AC72DDC6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41" t="28832" r="32010" b="37487"/>
          <a:stretch/>
        </p:blipFill>
        <p:spPr>
          <a:xfrm>
            <a:off x="2214081" y="1457325"/>
            <a:ext cx="7763838" cy="476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17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501D-CC28-A238-EC60-17D6DA03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0AE7A-B099-6E47-EC97-8E8ACB19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573"/>
            <a:ext cx="10515600" cy="4351338"/>
          </a:xfrm>
        </p:spPr>
        <p:txBody>
          <a:bodyPr/>
          <a:lstStyle/>
          <a:p>
            <a:r>
              <a:rPr lang="en-GB" dirty="0"/>
              <a:t>Establish key requirements – what makes Mario unique?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THINK about how possible solutions (design) BEFORE coding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When you implement – build in stages – you could focus on building and testing one requirement/key feature at a time.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94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uper Mario timeline">
            <a:extLst>
              <a:ext uri="{FF2B5EF4-FFF2-40B4-BE49-F238E27FC236}">
                <a16:creationId xmlns:a16="http://schemas.microsoft.com/office/drawing/2014/main" id="{65A956D9-AC21-54C9-E485-C139484D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2" r="18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3D826-BE19-4087-611E-AAB3DBFD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Super Mario Bros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36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808" y="325369"/>
            <a:ext cx="10515600" cy="1325563"/>
          </a:xfrm>
        </p:spPr>
        <p:txBody>
          <a:bodyPr/>
          <a:lstStyle/>
          <a:p>
            <a:r>
              <a:rPr lang="en-GB" dirty="0"/>
              <a:t>What makes Super Mario unique?</a:t>
            </a:r>
          </a:p>
        </p:txBody>
      </p:sp>
      <p:pic>
        <p:nvPicPr>
          <p:cNvPr id="4" name="Picture 3" descr="A video game screen with a green background&#10;&#10;Description automatically generated">
            <a:extLst>
              <a:ext uri="{FF2B5EF4-FFF2-40B4-BE49-F238E27FC236}">
                <a16:creationId xmlns:a16="http://schemas.microsoft.com/office/drawing/2014/main" id="{0C998BFA-A76D-596E-234C-E969DC6A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11394"/>
            <a:ext cx="5625069" cy="4046606"/>
          </a:xfrm>
          <a:prstGeom prst="rect">
            <a:avLst/>
          </a:prstGeom>
        </p:spPr>
      </p:pic>
      <p:pic>
        <p:nvPicPr>
          <p:cNvPr id="6" name="Picture 5" descr="A video game with a cartoon character&#10;&#10;Description automatically generated">
            <a:extLst>
              <a:ext uri="{FF2B5EF4-FFF2-40B4-BE49-F238E27FC236}">
                <a16:creationId xmlns:a16="http://schemas.microsoft.com/office/drawing/2014/main" id="{ABBAA526-F483-C7E8-350F-7FE47F08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3" y="1737902"/>
            <a:ext cx="6014477" cy="33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Key characteristics (requirements)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Ground tiles + levels to climb up</a:t>
            </a:r>
          </a:p>
          <a:p>
            <a:r>
              <a:rPr lang="en-GB" dirty="0"/>
              <a:t>Gravity effect of jump/double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video game with a cartoon character&#10;&#10;Description automatically generated">
            <a:extLst>
              <a:ext uri="{FF2B5EF4-FFF2-40B4-BE49-F238E27FC236}">
                <a16:creationId xmlns:a16="http://schemas.microsoft.com/office/drawing/2014/main" id="{4A12A632-1F0F-A526-F116-4134205C6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2234470"/>
            <a:ext cx="5422114" cy="40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6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9" name="Content Placeholder 8" descr="A paper with a graph and a sign&#10;&#10;Description automatically generated with medium confidence">
            <a:extLst>
              <a:ext uri="{FF2B5EF4-FFF2-40B4-BE49-F238E27FC236}">
                <a16:creationId xmlns:a16="http://schemas.microsoft.com/office/drawing/2014/main" id="{8609520C-F713-3B76-F483-2C847E74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019" y="165443"/>
            <a:ext cx="9459585" cy="65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55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5" name="Content Placeholder 4" descr="A level of super mario">
            <a:extLst>
              <a:ext uri="{FF2B5EF4-FFF2-40B4-BE49-F238E27FC236}">
                <a16:creationId xmlns:a16="http://schemas.microsoft.com/office/drawing/2014/main" id="{60558BC0-77A2-217B-3CB9-13F01786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318" y="138734"/>
            <a:ext cx="9885245" cy="66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8953-3FAC-38C5-CC6D-E7C870D9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design a solution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873A-600F-0922-ECC4-18087EBB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Mario would move right (optionally left if levels allows)</a:t>
            </a:r>
          </a:p>
          <a:p>
            <a:pPr lvl="1"/>
            <a:r>
              <a:rPr lang="en-GB" dirty="0"/>
              <a:t>Move coordinates (x) when respond to left and right key press</a:t>
            </a:r>
          </a:p>
          <a:p>
            <a:r>
              <a:rPr lang="en-GB" dirty="0"/>
              <a:t>The array of blocks </a:t>
            </a:r>
          </a:p>
          <a:p>
            <a:pPr lvl="1"/>
            <a:r>
              <a:rPr lang="en-GB" dirty="0"/>
              <a:t>2D array of graphics? 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r>
              <a:rPr lang="en-GB" dirty="0"/>
              <a:t>Jump/double jump - gravity</a:t>
            </a:r>
          </a:p>
          <a:p>
            <a:pPr lvl="1"/>
            <a:r>
              <a:rPr lang="en-GB" dirty="0"/>
              <a:t>Change the x and y coordinates accordingly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80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DF71-85A5-224A-151C-1A08789A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Double jump</a:t>
            </a:r>
          </a:p>
        </p:txBody>
      </p:sp>
      <p:pic>
        <p:nvPicPr>
          <p:cNvPr id="7" name="Picture 6" descr="A group of cartoon characters jumping over blue lines&#10;&#10;Description automatically generated">
            <a:extLst>
              <a:ext uri="{FF2B5EF4-FFF2-40B4-BE49-F238E27FC236}">
                <a16:creationId xmlns:a16="http://schemas.microsoft.com/office/drawing/2014/main" id="{45CD2B40-A347-FFBB-CEB8-456C158F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109" y="2282452"/>
            <a:ext cx="3035782" cy="2763921"/>
          </a:xfrm>
          <a:prstGeom prst="rect">
            <a:avLst/>
          </a:prstGeom>
        </p:spPr>
      </p:pic>
      <p:pic>
        <p:nvPicPr>
          <p:cNvPr id="13" name="Picture 12" descr="A video game screen of a video game&#10;&#10;Description automatically generated">
            <a:extLst>
              <a:ext uri="{FF2B5EF4-FFF2-40B4-BE49-F238E27FC236}">
                <a16:creationId xmlns:a16="http://schemas.microsoft.com/office/drawing/2014/main" id="{F0CA2363-50E8-3941-CAD9-93C16261C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179" y="2394413"/>
            <a:ext cx="2235201" cy="2540001"/>
          </a:xfrm>
          <a:prstGeom prst="rect">
            <a:avLst/>
          </a:prstGeom>
        </p:spPr>
      </p:pic>
      <p:pic>
        <p:nvPicPr>
          <p:cNvPr id="15" name="Picture 14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B7F1F022-073A-BA7E-709B-0A7A9946C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410" y="2214366"/>
            <a:ext cx="3314390" cy="290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0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2984</TotalTime>
  <Words>358</Words>
  <Application>Microsoft Macintosh PowerPoint</Application>
  <PresentationFormat>Widescreen</PresentationFormat>
  <Paragraphs>57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Super Mario</vt:lpstr>
      <vt:lpstr>Super Mario Bros</vt:lpstr>
      <vt:lpstr>What makes Super Mario unique?</vt:lpstr>
      <vt:lpstr>Key characteristics (requirements)</vt:lpstr>
      <vt:lpstr>Paper design!</vt:lpstr>
      <vt:lpstr>Paper design!</vt:lpstr>
      <vt:lpstr>How do we design a solution to this?</vt:lpstr>
      <vt:lpstr>Double jump</vt:lpstr>
      <vt:lpstr>2D Array?</vt:lpstr>
      <vt:lpstr>2D Array?</vt:lpstr>
      <vt:lpstr>2D Array?</vt:lpstr>
      <vt:lpstr>What about OOP?</vt:lpstr>
      <vt:lpstr>OOP in Greenfoot</vt:lpstr>
      <vt:lpstr>Implementation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35</cp:revision>
  <dcterms:created xsi:type="dcterms:W3CDTF">2023-10-14T07:18:20Z</dcterms:created>
  <dcterms:modified xsi:type="dcterms:W3CDTF">2023-10-22T14:53:17Z</dcterms:modified>
</cp:coreProperties>
</file>